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0"/>
            <a:ext cx="274320" cy="4114800"/>
          </a:xfrm>
          <a:prstGeom prst="rect">
            <a:avLst/>
          </a:prstGeom>
          <a:solidFill>
            <a:srgbClr val="007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  <a:latin typeface="Arial"/>
              </a:defRPr>
            </a:pPr>
            <a:r>
              <a:t>RECOMMANDATION STRATÉGIQUE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007A33"/>
                </a:solidFill>
                <a:latin typeface="Arial"/>
              </a:defRPr>
            </a:pPr>
            <a:r>
              <a:t>MISSION : [NOM DU CLIENT]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4864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F5F5F5"/>
                </a:solidFill>
              </a:defRPr>
            </a:pPr>
            <a:r>
              <a:t>Préparé par : Groupe [Numéro] | ERIS Academy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b="1" sz="2400">
                <a:solidFill>
                  <a:srgbClr val="051C2C"/>
                </a:solidFill>
              </a:defRPr>
            </a:pPr>
            <a:r>
              <a:t>AVIS DE CONFIDENTIALITÉ</a:t>
            </a:r>
          </a:p>
          <a:p>
            <a:pPr algn="ctr">
              <a:defRPr sz="1100">
                <a:solidFill>
                  <a:srgbClr val="646464"/>
                </a:solidFill>
              </a:defRPr>
            </a:pPr>
            <a:r>
              <a:t>Ce document contient des informations propriétaires et sensibles.</a:t>
            </a:r>
            <a:br/>
            <a:r>
              <a:t>Toute divulgation, copie ou distribution est strictement interdite.</a:t>
            </a:r>
            <a:br/>
            <a:br/>
            <a:r>
              <a:t>SIMULATION PÉDAGOGIQUE - USAGE INTERNE UNIQUEMENT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8412480" y="274320"/>
            <a:ext cx="274320" cy="274320"/>
          </a:xfrm>
          <a:prstGeom prst="rect">
            <a:avLst/>
          </a:prstGeom>
          <a:solidFill>
            <a:srgbClr val="007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0" y="27432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b="1" sz="1400">
                <a:solidFill>
                  <a:srgbClr val="051C2C"/>
                </a:solidFill>
                <a:latin typeface="Arial"/>
              </a:defRPr>
            </a:pPr>
            <a:r>
              <a:t>ERIS.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400">
                <a:solidFill>
                  <a:srgbClr val="051C2C"/>
                </a:solidFill>
                <a:latin typeface="Arial"/>
              </a:defRPr>
            </a:pPr>
            <a:r>
              <a:t>SYNTHÈSE EXÉCUTIVE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822960"/>
            <a:ext cx="914400" cy="45720"/>
          </a:xfrm>
          <a:prstGeom prst="rect">
            <a:avLst/>
          </a:prstGeom>
          <a:solidFill>
            <a:srgbClr val="007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412480" y="274320"/>
            <a:ext cx="274320" cy="274320"/>
          </a:xfrm>
          <a:prstGeom prst="rect">
            <a:avLst/>
          </a:prstGeom>
          <a:solidFill>
            <a:srgbClr val="007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0" y="27432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b="1" sz="1400">
                <a:solidFill>
                  <a:srgbClr val="051C2C"/>
                </a:solidFill>
                <a:latin typeface="Arial"/>
              </a:defRPr>
            </a:pPr>
            <a:r>
              <a:t>ERIS.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58368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646464"/>
                </a:solidFill>
                <a:latin typeface="Arial"/>
              </a:defRPr>
            </a:pPr>
            <a:r>
              <a:t>ERIS CONSULTING | DOCUMENT CONFIDENTIEL | PAGE 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>
                <a:solidFill>
                  <a:srgbClr val="007A33"/>
                </a:solidFill>
              </a:defRPr>
            </a:pPr>
            <a:r>
              <a:t>1. Le Défi (La Problématique)</a:t>
            </a:r>
          </a:p>
          <a:p>
            <a:pPr/>
            <a:r>
              <a:t>Résumez ici en 2 phrases le problème majeur du client (ex: chute de réputation, attaque virale...).</a:t>
            </a:r>
          </a:p>
          <a:p>
            <a:pPr>
              <a:defRPr b="1">
                <a:solidFill>
                  <a:srgbClr val="007A33"/>
                </a:solidFill>
              </a:defRPr>
            </a:pPr>
            <a:r>
              <a:t>2. L'Insight Clé (Ce que la Data a révélé)</a:t>
            </a:r>
          </a:p>
          <a:p>
            <a:pPr/>
            <a:r>
              <a:t>Utilisez les résultats du 'Brief Decoder'. Quelle est l'émotion dominante ? Le signal faible ?</a:t>
            </a:r>
          </a:p>
          <a:p>
            <a:pPr>
              <a:defRPr b="1">
                <a:solidFill>
                  <a:srgbClr val="007A33"/>
                </a:solidFill>
              </a:defRPr>
            </a:pPr>
            <a:r>
              <a:t>3. Notre Réponse (La Stratégie)</a:t>
            </a:r>
          </a:p>
          <a:p>
            <a:pPr/>
            <a:r>
              <a:t>Quelle est votre approche globale ? (ex: Pivoter, Contre-attaquer, Humaniser).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400">
                <a:solidFill>
                  <a:srgbClr val="051C2C"/>
                </a:solidFill>
                <a:latin typeface="Arial"/>
              </a:defRPr>
            </a:pPr>
            <a:r>
              <a:t>DIAGNOSTIC : DE LA DATA AU SENS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822960"/>
            <a:ext cx="914400" cy="45720"/>
          </a:xfrm>
          <a:prstGeom prst="rect">
            <a:avLst/>
          </a:prstGeom>
          <a:solidFill>
            <a:srgbClr val="007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412480" y="274320"/>
            <a:ext cx="274320" cy="274320"/>
          </a:xfrm>
          <a:prstGeom prst="rect">
            <a:avLst/>
          </a:prstGeom>
          <a:solidFill>
            <a:srgbClr val="007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0" y="27432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b="1" sz="1400">
                <a:solidFill>
                  <a:srgbClr val="051C2C"/>
                </a:solidFill>
                <a:latin typeface="Arial"/>
              </a:defRPr>
            </a:pPr>
            <a:r>
              <a:t>ERIS.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58368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646464"/>
                </a:solidFill>
                <a:latin typeface="Arial"/>
              </a:defRPr>
            </a:pPr>
            <a:r>
              <a:t>ERIS CONSULTING | DOCUMENT CONFIDENTIEL | PAGE 4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645920"/>
            <a:ext cx="3840480" cy="4114800"/>
          </a:xfrm>
          <a:prstGeom prst="rect">
            <a:avLst/>
          </a:prstGeom>
          <a:solidFill>
            <a:srgbClr val="F0F0F5"/>
          </a:solidFill>
          <a:ln>
            <a:solidFill>
              <a:srgbClr val="646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846320" y="1645920"/>
            <a:ext cx="3840480" cy="4114800"/>
          </a:xfrm>
          <a:prstGeom prst="rect">
            <a:avLst/>
          </a:prstGeom>
          <a:solidFill>
            <a:srgbClr val="F0F0F5"/>
          </a:solidFill>
          <a:ln>
            <a:solidFill>
              <a:srgbClr val="007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1737360"/>
            <a:ext cx="3657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200">
                <a:solidFill>
                  <a:srgbClr val="051C2C"/>
                </a:solidFill>
              </a:defRPr>
            </a:pPr>
            <a:r>
              <a:t>OBSERVATIONS (OUTILS IA)</a:t>
            </a:r>
          </a:p>
          <a:p>
            <a:br/>
            <a:pPr>
              <a:defRPr sz="1100"/>
            </a:pPr>
            <a:r>
              <a:t>• Tonalité détectée : [Résultat Brief Decoder]</a:t>
            </a:r>
            <a:br/>
            <a:r>
              <a:t>• Mots-clés récurrents : ...</a:t>
            </a:r>
            <a:br/>
            <a:r>
              <a:t>• Réaction simulée (Crisis Sim) : ...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1737360"/>
            <a:ext cx="3657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200">
                <a:solidFill>
                  <a:srgbClr val="007A33"/>
                </a:solidFill>
              </a:defRPr>
            </a:pPr>
            <a:r>
              <a:t>INTERPRÉTATION COGNITIVE</a:t>
            </a:r>
          </a:p>
          <a:p>
            <a:br/>
            <a:pPr>
              <a:defRPr sz="1100"/>
            </a:pPr>
            <a:r>
              <a:t>• Le vrai problème n'est pas X mais Y.</a:t>
            </a:r>
            <a:br/>
            <a:r>
              <a:t>• L'audience réagit par la peur/colère.</a:t>
            </a:r>
            <a:br/>
            <a:r>
              <a:t>• Opportunité de narratif : 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400">
                <a:solidFill>
                  <a:srgbClr val="051C2C"/>
                </a:solidFill>
                <a:latin typeface="Arial"/>
              </a:defRPr>
            </a:pPr>
            <a:r>
              <a:t>NOS 3 AXES STRATÉGIQUES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822960"/>
            <a:ext cx="914400" cy="45720"/>
          </a:xfrm>
          <a:prstGeom prst="rect">
            <a:avLst/>
          </a:prstGeom>
          <a:solidFill>
            <a:srgbClr val="007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412480" y="274320"/>
            <a:ext cx="274320" cy="274320"/>
          </a:xfrm>
          <a:prstGeom prst="rect">
            <a:avLst/>
          </a:prstGeom>
          <a:solidFill>
            <a:srgbClr val="007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0" y="27432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b="1" sz="1400">
                <a:solidFill>
                  <a:srgbClr val="051C2C"/>
                </a:solidFill>
                <a:latin typeface="Arial"/>
              </a:defRPr>
            </a:pPr>
            <a:r>
              <a:t>ERIS.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58368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646464"/>
                </a:solidFill>
                <a:latin typeface="Arial"/>
              </a:defRPr>
            </a:pPr>
            <a:r>
              <a:t>ERIS CONSULTING | DOCUMENT CONFIDENTIEL | PAGE 5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645920"/>
            <a:ext cx="2743200" cy="548640"/>
          </a:xfrm>
          <a:prstGeom prst="rect">
            <a:avLst/>
          </a:prstGeom>
          <a:solidFill>
            <a:srgbClr val="051C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AXE 1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194560"/>
            <a:ext cx="2743200" cy="3657600"/>
          </a:xfrm>
          <a:prstGeom prst="rect">
            <a:avLst/>
          </a:prstGeom>
          <a:solidFill>
            <a:srgbClr val="FFFFFF"/>
          </a:solidFill>
          <a:ln>
            <a:solidFill>
              <a:srgbClr val="051C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2286000"/>
            <a:ext cx="2560320" cy="34747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/>
            </a:pPr>
            <a:r>
              <a:t>NOM DE L'AXE</a:t>
            </a:r>
            <a:br/>
            <a:r>
              <a:t>(ex: Défense Active)</a:t>
            </a:r>
            <a:br/>
            <a:br/>
            <a:r>
              <a:t>Description de l'action principale...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83280" y="1645920"/>
            <a:ext cx="2743200" cy="548640"/>
          </a:xfrm>
          <a:prstGeom prst="rect">
            <a:avLst/>
          </a:prstGeom>
          <a:solidFill>
            <a:srgbClr val="051C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AXE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83280" y="2194560"/>
            <a:ext cx="2743200" cy="3657600"/>
          </a:xfrm>
          <a:prstGeom prst="rect">
            <a:avLst/>
          </a:prstGeom>
          <a:solidFill>
            <a:srgbClr val="FFFFFF"/>
          </a:solidFill>
          <a:ln>
            <a:solidFill>
              <a:srgbClr val="051C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83280" y="2286000"/>
            <a:ext cx="2560320" cy="34747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/>
            </a:pPr>
            <a:r>
              <a:t>NOM DE L'AXE</a:t>
            </a:r>
            <a:br/>
            <a:r>
              <a:t>(ex: Contre-Narratif)</a:t>
            </a:r>
            <a:br/>
            <a:br/>
            <a:r>
              <a:t>Quel message allons-nous injecter 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09360" y="1645920"/>
            <a:ext cx="2743200" cy="548640"/>
          </a:xfrm>
          <a:prstGeom prst="rect">
            <a:avLst/>
          </a:prstGeom>
          <a:solidFill>
            <a:srgbClr val="051C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AXE 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09360" y="2194560"/>
            <a:ext cx="2743200" cy="3657600"/>
          </a:xfrm>
          <a:prstGeom prst="rect">
            <a:avLst/>
          </a:prstGeom>
          <a:solidFill>
            <a:srgbClr val="FFFFFF"/>
          </a:solidFill>
          <a:ln>
            <a:solidFill>
              <a:srgbClr val="051C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09360" y="2286000"/>
            <a:ext cx="2560320" cy="34747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/>
            </a:pPr>
            <a:r>
              <a:t>NOM DE L'AXE</a:t>
            </a:r>
            <a:br/>
            <a:r>
              <a:t>(ex: Nudging)</a:t>
            </a:r>
            <a:br/>
            <a:br/>
            <a:r>
              <a:t>Comment changer le comportement 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2400">
                <a:solidFill>
                  <a:srgbClr val="051C2C"/>
                </a:solidFill>
                <a:latin typeface="Arial"/>
              </a:defRPr>
            </a:pPr>
            <a:r>
              <a:t>FEUILLE DE ROUTE OPÉRATIONNELLE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822960"/>
            <a:ext cx="914400" cy="45720"/>
          </a:xfrm>
          <a:prstGeom prst="rect">
            <a:avLst/>
          </a:prstGeom>
          <a:solidFill>
            <a:srgbClr val="007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412480" y="274320"/>
            <a:ext cx="274320" cy="274320"/>
          </a:xfrm>
          <a:prstGeom prst="rect">
            <a:avLst/>
          </a:prstGeom>
          <a:solidFill>
            <a:srgbClr val="007A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0" y="27432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b="1" sz="1400">
                <a:solidFill>
                  <a:srgbClr val="051C2C"/>
                </a:solidFill>
                <a:latin typeface="Arial"/>
              </a:defRPr>
            </a:pPr>
            <a:r>
              <a:t>ERIS.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583680"/>
            <a:ext cx="7315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>
                <a:solidFill>
                  <a:srgbClr val="646464"/>
                </a:solidFill>
                <a:latin typeface="Arial"/>
              </a:defRPr>
            </a:pPr>
            <a:r>
              <a:t>ERIS CONSULTING | DOCUMENT CONFIDENTIEL | PAGE 6</a:t>
            </a:r>
          </a:p>
        </p:txBody>
      </p:sp>
      <p:sp>
        <p:nvSpPr>
          <p:cNvPr id="8" name="Chevron 7"/>
          <p:cNvSpPr/>
          <p:nvPr/>
        </p:nvSpPr>
        <p:spPr>
          <a:xfrm>
            <a:off x="457200" y="2286000"/>
            <a:ext cx="8229600" cy="2743200"/>
          </a:xfrm>
          <a:prstGeom prst="chevron">
            <a:avLst/>
          </a:prstGeom>
          <a:solidFill>
            <a:srgbClr val="F5F5F5"/>
          </a:solidFill>
          <a:ln>
            <a:solidFill>
              <a:srgbClr val="007A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560320"/>
            <a:ext cx="22860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>
                <a:solidFill>
                  <a:srgbClr val="051C2C"/>
                </a:solidFill>
              </a:defRPr>
            </a:pPr>
            <a:r>
              <a:t>PHASE 1 : STOPPER L'HÉMORRAGIE</a:t>
            </a:r>
            <a:br/>
            <a:r>
              <a:t>(T0 à T+24h)</a:t>
            </a:r>
          </a:p>
          <a:p>
            <a:br/>
            <a:pPr>
              <a:defRPr sz="1000"/>
            </a:pPr>
            <a:r>
              <a:t>- Communiqué de presse</a:t>
            </a:r>
            <a:br/>
            <a:r>
              <a:t>- Suspension des campagnes...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0" y="2560320"/>
            <a:ext cx="22860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>
                <a:solidFill>
                  <a:srgbClr val="051C2C"/>
                </a:solidFill>
              </a:defRPr>
            </a:pPr>
            <a:r>
              <a:t>PHASE 2 : REPRENDRE LA MAIN</a:t>
            </a:r>
            <a:br/>
            <a:r>
              <a:t>(J+2 à J+7)</a:t>
            </a:r>
          </a:p>
          <a:p>
            <a:br/>
            <a:pPr>
              <a:defRPr sz="1000"/>
            </a:pPr>
            <a:r>
              <a:t>- Déploiement narratif</a:t>
            </a:r>
            <a:br/>
            <a:r>
              <a:t>- Mobilisation des alliés...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560320"/>
            <a:ext cx="1828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>
                <a:solidFill>
                  <a:srgbClr val="051C2C"/>
                </a:solidFill>
              </a:defRPr>
            </a:pPr>
            <a:r>
              <a:t>PHASE 3 : CONSOLIDER</a:t>
            </a:r>
            <a:br/>
            <a:r>
              <a:t>(Mois 1)</a:t>
            </a:r>
          </a:p>
          <a:p>
            <a:br/>
            <a:pPr>
              <a:defRPr sz="1000"/>
            </a:pPr>
            <a:r>
              <a:t>- Nudging long terme</a:t>
            </a:r>
            <a:br/>
            <a:r>
              <a:t>- Rapport d'impact...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2286000"/>
            <a:ext cx="5486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MERCI.</a:t>
            </a:r>
          </a:p>
          <a:p>
            <a:br/>
            <a:pPr algn="ctr">
              <a:defRPr sz="1800">
                <a:solidFill>
                  <a:srgbClr val="007A33"/>
                </a:solidFill>
              </a:defRPr>
            </a:pPr>
            <a:r>
              <a:t>ERIS CONSULTING</a:t>
            </a:r>
          </a:p>
          <a:p>
            <a:pPr algn="ctr">
              <a:defRPr sz="1400" i="1">
                <a:solidFill>
                  <a:srgbClr val="F5F5F5"/>
                </a:solidFill>
              </a:defRPr>
            </a:pPr>
            <a:r>
              <a:t>"L'audace de la vérité."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